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4"/>
  </p:notesMasterIdLst>
  <p:sldIdLst>
    <p:sldId id="275" r:id="rId2"/>
    <p:sldId id="268" r:id="rId3"/>
    <p:sldId id="257" r:id="rId4"/>
    <p:sldId id="258" r:id="rId5"/>
    <p:sldId id="259" r:id="rId6"/>
    <p:sldId id="260" r:id="rId7"/>
    <p:sldId id="264" r:id="rId8"/>
    <p:sldId id="261" r:id="rId9"/>
    <p:sldId id="265" r:id="rId10"/>
    <p:sldId id="266" r:id="rId11"/>
    <p:sldId id="262" r:id="rId12"/>
    <p:sldId id="277" r:id="rId13"/>
    <p:sldId id="267" r:id="rId14"/>
    <p:sldId id="273" r:id="rId15"/>
    <p:sldId id="272" r:id="rId16"/>
    <p:sldId id="274" r:id="rId17"/>
    <p:sldId id="278" r:id="rId18"/>
    <p:sldId id="270" r:id="rId19"/>
    <p:sldId id="263" r:id="rId20"/>
    <p:sldId id="269" r:id="rId21"/>
    <p:sldId id="271" r:id="rId22"/>
    <p:sldId id="256" r:id="rId23"/>
  </p:sldIdLst>
  <p:sldSz cx="14630400" cy="8229600"/>
  <p:notesSz cx="8229600" cy="14630400"/>
  <p:embeddedFontLst>
    <p:embeddedFont>
      <p:font typeface="Barlow" panose="00000500000000000000" pitchFamily="2" charset="0"/>
      <p:regular r:id="rId25"/>
      <p:bold r:id="rId26"/>
      <p:italic r:id="rId27"/>
      <p:boldItalic r:id="rId28"/>
    </p:embeddedFont>
    <p:embeddedFont>
      <p:font typeface="Barlow Bold" panose="00000800000000000000" charset="0"/>
      <p:bold r:id="rId29"/>
    </p:embeddedFont>
    <p:embeddedFont>
      <p:font typeface="Barlow Medium" panose="00000600000000000000" pitchFamily="2" charset="0"/>
      <p:regular r:id="rId30"/>
      <p: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onsolas" panose="020B0609020204030204" pitchFamily="49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2833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159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844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9441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890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697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551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0410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8432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952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3785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8787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49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153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756053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Gold_finance_ETL: Automating Financial Data Pipelines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183737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Welcome to our presentation on Gold_finance_ETL, a robust data engineering project that automates financial time series data processing. We'll explore how this pipeline transforms raw financial data into structured insights for business stakeholders and analysts.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6060043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6D5B95"/>
          </a:solidFill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6" name="Text 3"/>
          <p:cNvSpPr/>
          <p:nvPr/>
        </p:nvSpPr>
        <p:spPr>
          <a:xfrm>
            <a:off x="1015960" y="6208752"/>
            <a:ext cx="91083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IN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382316" y="6041588"/>
            <a:ext cx="2295763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Alpha Team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89372" y="541853"/>
            <a:ext cx="4377333" cy="547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</a:rPr>
              <a:t>ERD</a:t>
            </a:r>
            <a:endParaRPr lang="en-US" sz="3400" dirty="0"/>
          </a:p>
        </p:txBody>
      </p:sp>
      <p:sp>
        <p:nvSpPr>
          <p:cNvPr id="5" name="Text 1"/>
          <p:cNvSpPr/>
          <p:nvPr/>
        </p:nvSpPr>
        <p:spPr>
          <a:xfrm>
            <a:off x="1969651" y="1581388"/>
            <a:ext cx="2188607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700" dirty="0"/>
          </a:p>
        </p:txBody>
      </p:sp>
      <p:sp>
        <p:nvSpPr>
          <p:cNvPr id="11" name="Text 5"/>
          <p:cNvSpPr/>
          <p:nvPr/>
        </p:nvSpPr>
        <p:spPr>
          <a:xfrm>
            <a:off x="1969651" y="4732973"/>
            <a:ext cx="2188607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969651" y="5124569"/>
            <a:ext cx="6484977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50" dirty="0"/>
          </a:p>
        </p:txBody>
      </p:sp>
      <p:sp>
        <p:nvSpPr>
          <p:cNvPr id="14" name="Text 7"/>
          <p:cNvSpPr/>
          <p:nvPr/>
        </p:nvSpPr>
        <p:spPr>
          <a:xfrm>
            <a:off x="1969651" y="6308765"/>
            <a:ext cx="2188607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1969651" y="6700361"/>
            <a:ext cx="6484977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5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9B78B5-DDC8-4401-B1B9-71C3E22BA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81" y="2027680"/>
            <a:ext cx="11811000" cy="523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947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211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9861" y="3442454"/>
            <a:ext cx="6088975" cy="626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</a:rPr>
              <a:t>Data Quality Check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89861" y="4407813"/>
            <a:ext cx="6412587" cy="1667947"/>
          </a:xfrm>
          <a:prstGeom prst="roundRect">
            <a:avLst>
              <a:gd name="adj" fmla="val 20297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1038344" y="4656296"/>
            <a:ext cx="2507694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</a:rPr>
              <a:t>Missing values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038344" y="5105043"/>
            <a:ext cx="5915620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Check for missing values in critical columns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071" y="4407813"/>
            <a:ext cx="6412587" cy="1667947"/>
          </a:xfrm>
          <a:prstGeom prst="roundRect">
            <a:avLst>
              <a:gd name="adj" fmla="val 20297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7676555" y="4656296"/>
            <a:ext cx="3019425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</a:rPr>
              <a:t>Deduplication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676555" y="5105043"/>
            <a:ext cx="5915620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Check for duplicate rows based on 'date' and 'symbol'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89861" y="6301383"/>
            <a:ext cx="6412587" cy="1306830"/>
          </a:xfrm>
          <a:prstGeom prst="roundRect">
            <a:avLst>
              <a:gd name="adj" fmla="val 25906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1" name="Text 8"/>
          <p:cNvSpPr/>
          <p:nvPr/>
        </p:nvSpPr>
        <p:spPr>
          <a:xfrm>
            <a:off x="1038344" y="6549866"/>
            <a:ext cx="2507694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</a:rPr>
              <a:t>Invalid Ranges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038225" y="6863239"/>
            <a:ext cx="5915739" cy="496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Check for invalid ranges (daily open, daily close </a:t>
            </a:r>
          </a:p>
          <a:p>
            <a:pPr>
              <a:lnSpc>
                <a:spcPts val="2800"/>
              </a:lnSpc>
            </a:pP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should be non-negative)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8071" y="6301383"/>
            <a:ext cx="6412587" cy="1306830"/>
          </a:xfrm>
          <a:prstGeom prst="roundRect">
            <a:avLst>
              <a:gd name="adj" fmla="val 25906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4" name="Text 11"/>
          <p:cNvSpPr/>
          <p:nvPr/>
        </p:nvSpPr>
        <p:spPr>
          <a:xfrm>
            <a:off x="7676555" y="6448092"/>
            <a:ext cx="2507694" cy="41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</a:rPr>
              <a:t>Business Logic Validation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7676555" y="6772990"/>
            <a:ext cx="5915620" cy="435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Business Logic Validation: daily close should be &gt;= daily low </a:t>
            </a:r>
          </a:p>
          <a:p>
            <a:pPr>
              <a:lnSpc>
                <a:spcPts val="2800"/>
              </a:lnSpc>
            </a:pP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and &lt;= daily high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83E779B-1B74-8D05-3990-D1D7B68FB643}"/>
              </a:ext>
            </a:extLst>
          </p:cNvPr>
          <p:cNvSpPr/>
          <p:nvPr/>
        </p:nvSpPr>
        <p:spPr>
          <a:xfrm>
            <a:off x="12926291" y="7803573"/>
            <a:ext cx="1569027" cy="280554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Alpha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89372" y="541853"/>
            <a:ext cx="4377333" cy="547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</a:rPr>
              <a:t>ETL Pipeline Orchestration</a:t>
            </a:r>
            <a:endParaRPr lang="en-US" sz="3400" dirty="0"/>
          </a:p>
        </p:txBody>
      </p:sp>
      <p:sp>
        <p:nvSpPr>
          <p:cNvPr id="5" name="Text 1"/>
          <p:cNvSpPr/>
          <p:nvPr/>
        </p:nvSpPr>
        <p:spPr>
          <a:xfrm>
            <a:off x="1969651" y="1581388"/>
            <a:ext cx="2188607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700" dirty="0"/>
          </a:p>
        </p:txBody>
      </p:sp>
      <p:sp>
        <p:nvSpPr>
          <p:cNvPr id="11" name="Text 5"/>
          <p:cNvSpPr/>
          <p:nvPr/>
        </p:nvSpPr>
        <p:spPr>
          <a:xfrm>
            <a:off x="1969651" y="4732973"/>
            <a:ext cx="2188607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969651" y="5124569"/>
            <a:ext cx="6484977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50" dirty="0"/>
          </a:p>
        </p:txBody>
      </p:sp>
      <p:sp>
        <p:nvSpPr>
          <p:cNvPr id="14" name="Text 7"/>
          <p:cNvSpPr/>
          <p:nvPr/>
        </p:nvSpPr>
        <p:spPr>
          <a:xfrm>
            <a:off x="1969651" y="6308765"/>
            <a:ext cx="2188607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1969651" y="6700361"/>
            <a:ext cx="6484977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5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09EA29-45D4-4C45-8FA9-760D7E447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94" y="1354238"/>
            <a:ext cx="13750724" cy="663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50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89372" y="541853"/>
            <a:ext cx="4377333" cy="547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</a:rPr>
              <a:t>Data Warehouse</a:t>
            </a:r>
            <a:endParaRPr lang="en-US" sz="3400" dirty="0"/>
          </a:p>
        </p:txBody>
      </p:sp>
      <p:sp>
        <p:nvSpPr>
          <p:cNvPr id="5" name="Text 1"/>
          <p:cNvSpPr/>
          <p:nvPr/>
        </p:nvSpPr>
        <p:spPr>
          <a:xfrm>
            <a:off x="1969651" y="1581388"/>
            <a:ext cx="2188607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700" dirty="0"/>
          </a:p>
        </p:txBody>
      </p:sp>
      <p:sp>
        <p:nvSpPr>
          <p:cNvPr id="11" name="Text 5"/>
          <p:cNvSpPr/>
          <p:nvPr/>
        </p:nvSpPr>
        <p:spPr>
          <a:xfrm>
            <a:off x="1969651" y="4732973"/>
            <a:ext cx="2188607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969651" y="5124569"/>
            <a:ext cx="6484977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50" dirty="0"/>
          </a:p>
        </p:txBody>
      </p:sp>
      <p:sp>
        <p:nvSpPr>
          <p:cNvPr id="14" name="Text 7"/>
          <p:cNvSpPr/>
          <p:nvPr/>
        </p:nvSpPr>
        <p:spPr>
          <a:xfrm>
            <a:off x="1969651" y="6308765"/>
            <a:ext cx="2188607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1969651" y="6700361"/>
            <a:ext cx="6484977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5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085E96-C784-432D-8A24-4424BD82E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788" y="1214200"/>
            <a:ext cx="11076972" cy="670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23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89372" y="541853"/>
            <a:ext cx="4377333" cy="547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</a:rPr>
              <a:t>Data Analysis</a:t>
            </a:r>
            <a:endParaRPr lang="en-US" sz="3400" dirty="0"/>
          </a:p>
        </p:txBody>
      </p:sp>
      <p:sp>
        <p:nvSpPr>
          <p:cNvPr id="5" name="Text 1"/>
          <p:cNvSpPr/>
          <p:nvPr/>
        </p:nvSpPr>
        <p:spPr>
          <a:xfrm>
            <a:off x="1969651" y="1581388"/>
            <a:ext cx="2188607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700" dirty="0"/>
          </a:p>
        </p:txBody>
      </p:sp>
      <p:sp>
        <p:nvSpPr>
          <p:cNvPr id="11" name="Text 5"/>
          <p:cNvSpPr/>
          <p:nvPr/>
        </p:nvSpPr>
        <p:spPr>
          <a:xfrm>
            <a:off x="1969651" y="4732973"/>
            <a:ext cx="2188607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969651" y="5182442"/>
            <a:ext cx="6484977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50" dirty="0"/>
          </a:p>
        </p:txBody>
      </p:sp>
      <p:sp>
        <p:nvSpPr>
          <p:cNvPr id="14" name="Text 7"/>
          <p:cNvSpPr/>
          <p:nvPr/>
        </p:nvSpPr>
        <p:spPr>
          <a:xfrm>
            <a:off x="1969651" y="6308765"/>
            <a:ext cx="2188607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1969651" y="6700361"/>
            <a:ext cx="6484977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5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22AD97-7253-442C-A65A-1E1183DD4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46" y="1482769"/>
            <a:ext cx="7369496" cy="30742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D1545E-695B-4818-AE41-745DB853A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509" y="1488866"/>
            <a:ext cx="6624173" cy="65401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C7957D-A881-4366-B7F3-43EF3BD58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359" y="4732973"/>
            <a:ext cx="7489783" cy="329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229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89372" y="541853"/>
            <a:ext cx="4377333" cy="547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</a:rPr>
              <a:t>Data Scientist</a:t>
            </a:r>
            <a:endParaRPr lang="en-US" sz="3400" dirty="0"/>
          </a:p>
        </p:txBody>
      </p:sp>
      <p:sp>
        <p:nvSpPr>
          <p:cNvPr id="5" name="Text 1"/>
          <p:cNvSpPr/>
          <p:nvPr/>
        </p:nvSpPr>
        <p:spPr>
          <a:xfrm>
            <a:off x="1969651" y="1581388"/>
            <a:ext cx="2188607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700" dirty="0"/>
          </a:p>
        </p:txBody>
      </p:sp>
      <p:sp>
        <p:nvSpPr>
          <p:cNvPr id="11" name="Text 5"/>
          <p:cNvSpPr/>
          <p:nvPr/>
        </p:nvSpPr>
        <p:spPr>
          <a:xfrm>
            <a:off x="1969651" y="4732973"/>
            <a:ext cx="2188607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969651" y="5182442"/>
            <a:ext cx="6484977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50" dirty="0"/>
          </a:p>
        </p:txBody>
      </p:sp>
      <p:sp>
        <p:nvSpPr>
          <p:cNvPr id="14" name="Text 7"/>
          <p:cNvSpPr/>
          <p:nvPr/>
        </p:nvSpPr>
        <p:spPr>
          <a:xfrm>
            <a:off x="1969651" y="6308765"/>
            <a:ext cx="2188607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1969651" y="6700361"/>
            <a:ext cx="6484977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5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1374311-A31C-49C6-B1DA-4BE90BECC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24" y="1456187"/>
            <a:ext cx="9617275" cy="590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71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89372" y="541853"/>
            <a:ext cx="8137127" cy="547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</a:rPr>
              <a:t>GitHub-Code Repository, Code Collaborators</a:t>
            </a:r>
            <a:endParaRPr lang="en-US" sz="3400" dirty="0"/>
          </a:p>
        </p:txBody>
      </p:sp>
      <p:sp>
        <p:nvSpPr>
          <p:cNvPr id="5" name="Text 1"/>
          <p:cNvSpPr/>
          <p:nvPr/>
        </p:nvSpPr>
        <p:spPr>
          <a:xfrm>
            <a:off x="1969651" y="1581388"/>
            <a:ext cx="2188607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700" dirty="0"/>
          </a:p>
        </p:txBody>
      </p:sp>
      <p:sp>
        <p:nvSpPr>
          <p:cNvPr id="11" name="Text 5"/>
          <p:cNvSpPr/>
          <p:nvPr/>
        </p:nvSpPr>
        <p:spPr>
          <a:xfrm>
            <a:off x="1969651" y="4732973"/>
            <a:ext cx="2188607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969651" y="5182442"/>
            <a:ext cx="6484977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50" dirty="0"/>
          </a:p>
        </p:txBody>
      </p:sp>
      <p:sp>
        <p:nvSpPr>
          <p:cNvPr id="14" name="Text 7"/>
          <p:cNvSpPr/>
          <p:nvPr/>
        </p:nvSpPr>
        <p:spPr>
          <a:xfrm>
            <a:off x="1969651" y="6308765"/>
            <a:ext cx="2188607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1969651" y="6700361"/>
            <a:ext cx="6484977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5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468535-8E48-457F-9536-6335FFB62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400" y="1503317"/>
            <a:ext cx="6736143" cy="62624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BFAC3-BC91-403E-9A81-B03F417D4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15" y="1503317"/>
            <a:ext cx="6874185" cy="618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64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211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9861" y="3442454"/>
            <a:ext cx="6088975" cy="626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Key Features and Benefits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89861" y="4407813"/>
            <a:ext cx="6412587" cy="1667947"/>
          </a:xfrm>
          <a:prstGeom prst="roundRect">
            <a:avLst>
              <a:gd name="adj" fmla="val 20297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1038344" y="4656296"/>
            <a:ext cx="2507694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Incremental Loading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038344" y="5105043"/>
            <a:ext cx="5915620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Optimizes resource usage by processing only new data daily.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071" y="4407813"/>
            <a:ext cx="6412587" cy="1667947"/>
          </a:xfrm>
          <a:prstGeom prst="roundRect">
            <a:avLst>
              <a:gd name="adj" fmla="val 20297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7676555" y="4656296"/>
            <a:ext cx="3019425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Automated Orchestration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676555" y="5105043"/>
            <a:ext cx="5915620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Airflow DAG ensures seamless daily runs and failure recovery.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89861" y="6301383"/>
            <a:ext cx="6412587" cy="1306830"/>
          </a:xfrm>
          <a:prstGeom prst="roundRect">
            <a:avLst>
              <a:gd name="adj" fmla="val 25906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1" name="Text 8"/>
          <p:cNvSpPr/>
          <p:nvPr/>
        </p:nvSpPr>
        <p:spPr>
          <a:xfrm>
            <a:off x="1038344" y="6549866"/>
            <a:ext cx="2507694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Scalable Design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038344" y="6998613"/>
            <a:ext cx="5915620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Ready for future expansion and additional data sources.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8071" y="6301383"/>
            <a:ext cx="6412587" cy="1306830"/>
          </a:xfrm>
          <a:prstGeom prst="roundRect">
            <a:avLst>
              <a:gd name="adj" fmla="val 25906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4" name="Text 11"/>
          <p:cNvSpPr/>
          <p:nvPr/>
        </p:nvSpPr>
        <p:spPr>
          <a:xfrm>
            <a:off x="7676555" y="6549866"/>
            <a:ext cx="2507694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Actionable Insights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7676555" y="6998613"/>
            <a:ext cx="5915620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Provides ready-to-use KPIs for data-driven decision-making.</a:t>
            </a:r>
            <a:endParaRPr lang="en-US" sz="17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83E779B-1B74-8D05-3990-D1D7B68FB643}"/>
              </a:ext>
            </a:extLst>
          </p:cNvPr>
          <p:cNvSpPr/>
          <p:nvPr/>
        </p:nvSpPr>
        <p:spPr>
          <a:xfrm>
            <a:off x="12926291" y="7803573"/>
            <a:ext cx="1569027" cy="280554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Alpha</a:t>
            </a:r>
          </a:p>
        </p:txBody>
      </p:sp>
    </p:spTree>
    <p:extLst>
      <p:ext uri="{BB962C8B-B14F-4D97-AF65-F5344CB8AC3E}">
        <p14:creationId xmlns:p14="http://schemas.microsoft.com/office/powerpoint/2010/main" val="1827004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211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9861" y="3442454"/>
            <a:ext cx="6088975" cy="626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</a:rPr>
              <a:t>Problems encountered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89861" y="4407813"/>
            <a:ext cx="6412587" cy="1667947"/>
          </a:xfrm>
          <a:prstGeom prst="roundRect">
            <a:avLst>
              <a:gd name="adj" fmla="val 20297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1038344" y="4656296"/>
            <a:ext cx="2507694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Incremental Loading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038344" y="5105043"/>
            <a:ext cx="5915620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Added a python function to extract only daily data.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071" y="4407813"/>
            <a:ext cx="6412587" cy="1667947"/>
          </a:xfrm>
          <a:prstGeom prst="roundRect">
            <a:avLst>
              <a:gd name="adj" fmla="val 20297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7676555" y="4656296"/>
            <a:ext cx="3019425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Automated Orchestration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676555" y="5105043"/>
            <a:ext cx="5915620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Airflow DAG logs and errors.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89861" y="6324243"/>
            <a:ext cx="6412587" cy="1306830"/>
          </a:xfrm>
          <a:prstGeom prst="roundRect">
            <a:avLst>
              <a:gd name="adj" fmla="val 25906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1" name="Text 8"/>
          <p:cNvSpPr/>
          <p:nvPr/>
        </p:nvSpPr>
        <p:spPr>
          <a:xfrm>
            <a:off x="1038344" y="6549866"/>
            <a:ext cx="2507694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</a:rPr>
              <a:t>Parallel Processing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914401" y="6863239"/>
            <a:ext cx="8216900" cy="799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Challenge setting up on-prem Apache Spark, Jupiter notebook </a:t>
            </a:r>
          </a:p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and wsl desktop used.</a:t>
            </a:r>
            <a:endParaRPr lang="en-US" sz="17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83E779B-1B74-8D05-3990-D1D7B68FB643}"/>
              </a:ext>
            </a:extLst>
          </p:cNvPr>
          <p:cNvSpPr/>
          <p:nvPr/>
        </p:nvSpPr>
        <p:spPr>
          <a:xfrm>
            <a:off x="12926291" y="7803573"/>
            <a:ext cx="1569027" cy="280554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Alpha</a:t>
            </a:r>
          </a:p>
        </p:txBody>
      </p:sp>
    </p:spTree>
    <p:extLst>
      <p:ext uri="{BB962C8B-B14F-4D97-AF65-F5344CB8AC3E}">
        <p14:creationId xmlns:p14="http://schemas.microsoft.com/office/powerpoint/2010/main" val="1252163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0546" y="795814"/>
            <a:ext cx="5113258" cy="622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</a:rPr>
              <a:t>Results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591300" y="1754148"/>
            <a:ext cx="30480" cy="5679638"/>
          </a:xfrm>
          <a:prstGeom prst="roundRect">
            <a:avLst>
              <a:gd name="adj" fmla="val 1102689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Shape 2"/>
          <p:cNvSpPr/>
          <p:nvPr/>
        </p:nvSpPr>
        <p:spPr>
          <a:xfrm>
            <a:off x="6828115" y="2243018"/>
            <a:ext cx="784146" cy="30480"/>
          </a:xfrm>
          <a:prstGeom prst="roundRect">
            <a:avLst>
              <a:gd name="adj" fmla="val 1102689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Shape 3"/>
          <p:cNvSpPr/>
          <p:nvPr/>
        </p:nvSpPr>
        <p:spPr>
          <a:xfrm>
            <a:off x="6354485" y="2006203"/>
            <a:ext cx="504111" cy="504111"/>
          </a:xfrm>
          <a:prstGeom prst="roundRect">
            <a:avLst>
              <a:gd name="adj" fmla="val 66672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7" name="Text 4"/>
          <p:cNvSpPr/>
          <p:nvPr/>
        </p:nvSpPr>
        <p:spPr>
          <a:xfrm>
            <a:off x="6541889" y="2108835"/>
            <a:ext cx="129183" cy="298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7838837" y="1978104"/>
            <a:ext cx="2644021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</a:rPr>
              <a:t>Optimized data Query by 20%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838837" y="2423636"/>
            <a:ext cx="6007418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Implemented Indexing in the Data Warehouse.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28115" y="3718917"/>
            <a:ext cx="784146" cy="30480"/>
          </a:xfrm>
          <a:prstGeom prst="roundRect">
            <a:avLst>
              <a:gd name="adj" fmla="val 1102689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Shape 8"/>
          <p:cNvSpPr/>
          <p:nvPr/>
        </p:nvSpPr>
        <p:spPr>
          <a:xfrm>
            <a:off x="6354485" y="3482102"/>
            <a:ext cx="504111" cy="504111"/>
          </a:xfrm>
          <a:prstGeom prst="roundRect">
            <a:avLst>
              <a:gd name="adj" fmla="val 66672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2" name="Text 9"/>
          <p:cNvSpPr/>
          <p:nvPr/>
        </p:nvSpPr>
        <p:spPr>
          <a:xfrm>
            <a:off x="6523434" y="3584734"/>
            <a:ext cx="166092" cy="298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7838837" y="3454003"/>
            <a:ext cx="2547461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</a:rPr>
              <a:t>Optimized data processing by 10%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7838837" y="3899535"/>
            <a:ext cx="6007418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</a:rPr>
              <a:t>Apache Spark used for parallel processing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28115" y="5194816"/>
            <a:ext cx="784146" cy="30480"/>
          </a:xfrm>
          <a:prstGeom prst="roundRect">
            <a:avLst>
              <a:gd name="adj" fmla="val 1102689"/>
            </a:avLst>
          </a:prstGeom>
          <a:solidFill>
            <a:srgbClr val="37A7E7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6" name="Shape 13"/>
          <p:cNvSpPr/>
          <p:nvPr/>
        </p:nvSpPr>
        <p:spPr>
          <a:xfrm>
            <a:off x="6354485" y="4958001"/>
            <a:ext cx="504111" cy="504111"/>
          </a:xfrm>
          <a:prstGeom prst="roundRect">
            <a:avLst>
              <a:gd name="adj" fmla="val 66672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7" name="Text 14"/>
          <p:cNvSpPr/>
          <p:nvPr/>
        </p:nvSpPr>
        <p:spPr>
          <a:xfrm>
            <a:off x="6519029" y="5060633"/>
            <a:ext cx="174903" cy="298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838837" y="4929902"/>
            <a:ext cx="2817019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</a:rPr>
              <a:t>Performance Efficiency and Scalability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838837" y="5375434"/>
            <a:ext cx="6007418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</a:rPr>
              <a:t>Modularized code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6828115" y="6670715"/>
            <a:ext cx="784146" cy="30480"/>
          </a:xfrm>
          <a:prstGeom prst="roundRect">
            <a:avLst>
              <a:gd name="adj" fmla="val 1102689"/>
            </a:avLst>
          </a:prstGeom>
          <a:solidFill>
            <a:srgbClr val="091231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1" name="Shape 18"/>
          <p:cNvSpPr/>
          <p:nvPr/>
        </p:nvSpPr>
        <p:spPr>
          <a:xfrm>
            <a:off x="6354485" y="6433899"/>
            <a:ext cx="504111" cy="504111"/>
          </a:xfrm>
          <a:prstGeom prst="roundRect">
            <a:avLst>
              <a:gd name="adj" fmla="val 66672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2" name="Text 19"/>
          <p:cNvSpPr/>
          <p:nvPr/>
        </p:nvSpPr>
        <p:spPr>
          <a:xfrm>
            <a:off x="6522125" y="6536531"/>
            <a:ext cx="168831" cy="298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350" dirty="0"/>
          </a:p>
        </p:txBody>
      </p:sp>
      <p:sp>
        <p:nvSpPr>
          <p:cNvPr id="23" name="Text 20"/>
          <p:cNvSpPr/>
          <p:nvPr/>
        </p:nvSpPr>
        <p:spPr>
          <a:xfrm>
            <a:off x="7838837" y="6405801"/>
            <a:ext cx="2489597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</a:rPr>
              <a:t>Timely data pipeline deployment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7838837" y="6851333"/>
            <a:ext cx="6007418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Orchestration and scheduling.</a:t>
            </a:r>
            <a:endParaRPr lang="en-US" sz="175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533D314-B605-D1D3-4B6E-38EC6905C8BF}"/>
              </a:ext>
            </a:extLst>
          </p:cNvPr>
          <p:cNvSpPr/>
          <p:nvPr/>
        </p:nvSpPr>
        <p:spPr>
          <a:xfrm>
            <a:off x="12926291" y="7803573"/>
            <a:ext cx="1569027" cy="280554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Alpha</a:t>
            </a:r>
          </a:p>
        </p:txBody>
      </p:sp>
      <p:sp>
        <p:nvSpPr>
          <p:cNvPr id="26" name="Shape 17">
            <a:extLst>
              <a:ext uri="{FF2B5EF4-FFF2-40B4-BE49-F238E27FC236}">
                <a16:creationId xmlns:a16="http://schemas.microsoft.com/office/drawing/2014/main" id="{4879A156-0DD1-4D88-8D07-63CF24CF3423}"/>
              </a:ext>
            </a:extLst>
          </p:cNvPr>
          <p:cNvSpPr/>
          <p:nvPr/>
        </p:nvSpPr>
        <p:spPr>
          <a:xfrm>
            <a:off x="6793944" y="7646300"/>
            <a:ext cx="784146" cy="30480"/>
          </a:xfrm>
          <a:prstGeom prst="roundRect">
            <a:avLst>
              <a:gd name="adj" fmla="val 1102689"/>
            </a:avLst>
          </a:prstGeom>
          <a:solidFill>
            <a:srgbClr val="091231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7" name="Shape 18">
            <a:extLst>
              <a:ext uri="{FF2B5EF4-FFF2-40B4-BE49-F238E27FC236}">
                <a16:creationId xmlns:a16="http://schemas.microsoft.com/office/drawing/2014/main" id="{E10A2397-F8E5-47EA-B7EC-BB5728554387}"/>
              </a:ext>
            </a:extLst>
          </p:cNvPr>
          <p:cNvSpPr/>
          <p:nvPr/>
        </p:nvSpPr>
        <p:spPr>
          <a:xfrm>
            <a:off x="6289833" y="7350228"/>
            <a:ext cx="504111" cy="504111"/>
          </a:xfrm>
          <a:prstGeom prst="roundRect">
            <a:avLst>
              <a:gd name="adj" fmla="val 66672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8" name="Text 20">
            <a:extLst>
              <a:ext uri="{FF2B5EF4-FFF2-40B4-BE49-F238E27FC236}">
                <a16:creationId xmlns:a16="http://schemas.microsoft.com/office/drawing/2014/main" id="{468D10C1-1D17-4A4C-8B14-CD835F0A1BC4}"/>
              </a:ext>
            </a:extLst>
          </p:cNvPr>
          <p:cNvSpPr/>
          <p:nvPr/>
        </p:nvSpPr>
        <p:spPr>
          <a:xfrm>
            <a:off x="7720315" y="7433786"/>
            <a:ext cx="3472404" cy="558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</a:rPr>
              <a:t>Cost Optimization</a:t>
            </a:r>
            <a:endParaRPr lang="en-US" sz="19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-6441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35743" y="173620"/>
            <a:ext cx="7844221" cy="3639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Gold_finance_ETL: Automating Financial Data Pipelines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-145947" y="4796912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1433732" y="1598606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6D5B95"/>
          </a:solidFill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6" name="Text 3"/>
          <p:cNvSpPr/>
          <p:nvPr/>
        </p:nvSpPr>
        <p:spPr>
          <a:xfrm flipV="1">
            <a:off x="1493972" y="1704578"/>
            <a:ext cx="329714" cy="182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IN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2760696" y="1537731"/>
            <a:ext cx="2295763" cy="709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Alpha Team</a:t>
            </a:r>
            <a:endParaRPr lang="en-US" sz="2400" dirty="0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B950CE37-FA88-4876-BB0F-D1CDDAF5D733}"/>
              </a:ext>
            </a:extLst>
          </p:cNvPr>
          <p:cNvGrpSpPr>
            <a:grpSpLocks noChangeAspect="1"/>
          </p:cNvGrpSpPr>
          <p:nvPr/>
        </p:nvGrpSpPr>
        <p:grpSpPr>
          <a:xfrm>
            <a:off x="2762799" y="4484424"/>
            <a:ext cx="879646" cy="876210"/>
            <a:chOff x="0" y="0"/>
            <a:chExt cx="6502400" cy="6477000"/>
          </a:xfrm>
        </p:grpSpPr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E5797285-488A-4FC4-9436-FF239D420C02}"/>
                </a:ext>
              </a:extLst>
            </p:cNvPr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13208" r="-13208"/>
              </a:stretch>
            </a:blipFill>
          </p:spPr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007ACAAD-BA8E-4073-A379-80DD297C648B}"/>
                </a:ext>
              </a:extLst>
            </p:cNvPr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867BE"/>
            </a:solidFill>
          </p:spPr>
        </p:sp>
      </p:grpSp>
      <p:grpSp>
        <p:nvGrpSpPr>
          <p:cNvPr id="14" name="Group 11">
            <a:extLst>
              <a:ext uri="{FF2B5EF4-FFF2-40B4-BE49-F238E27FC236}">
                <a16:creationId xmlns:a16="http://schemas.microsoft.com/office/drawing/2014/main" id="{5A7F8E22-18D5-433B-82E6-FE07F5F1A6BF}"/>
              </a:ext>
            </a:extLst>
          </p:cNvPr>
          <p:cNvGrpSpPr>
            <a:grpSpLocks noChangeAspect="1"/>
          </p:cNvGrpSpPr>
          <p:nvPr/>
        </p:nvGrpSpPr>
        <p:grpSpPr>
          <a:xfrm>
            <a:off x="319514" y="2247343"/>
            <a:ext cx="879646" cy="876210"/>
            <a:chOff x="0" y="0"/>
            <a:chExt cx="6502400" cy="6477000"/>
          </a:xfrm>
        </p:grpSpPr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E7936F12-6668-481F-A64A-C4B37443A09C}"/>
                </a:ext>
              </a:extLst>
            </p:cNvPr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13208" r="-13208"/>
              </a:stretch>
            </a:blipFill>
          </p:spPr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BD8C49DA-B6A2-4AF0-93DA-AFE0B0157C53}"/>
                </a:ext>
              </a:extLst>
            </p:cNvPr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867BE"/>
            </a:solidFill>
          </p:spPr>
        </p:sp>
      </p:grpSp>
      <p:grpSp>
        <p:nvGrpSpPr>
          <p:cNvPr id="17" name="Group 11">
            <a:extLst>
              <a:ext uri="{FF2B5EF4-FFF2-40B4-BE49-F238E27FC236}">
                <a16:creationId xmlns:a16="http://schemas.microsoft.com/office/drawing/2014/main" id="{553CFC79-AE0B-4AD0-92A2-926F25366424}"/>
              </a:ext>
            </a:extLst>
          </p:cNvPr>
          <p:cNvGrpSpPr>
            <a:grpSpLocks noChangeAspect="1"/>
          </p:cNvGrpSpPr>
          <p:nvPr/>
        </p:nvGrpSpPr>
        <p:grpSpPr>
          <a:xfrm>
            <a:off x="5046578" y="6156360"/>
            <a:ext cx="879646" cy="876210"/>
            <a:chOff x="0" y="0"/>
            <a:chExt cx="6502400" cy="6477000"/>
          </a:xfrm>
        </p:grpSpPr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D11A576-0AE2-4EB2-AC7F-C73BAC832B08}"/>
                </a:ext>
              </a:extLst>
            </p:cNvPr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13208" r="-13208"/>
              </a:stretch>
            </a:blipFill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A84DFDF1-D325-4CE2-861A-C9994CAF505F}"/>
                </a:ext>
              </a:extLst>
            </p:cNvPr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867BE"/>
            </a:solidFill>
          </p:spPr>
        </p:sp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EEF7CEE1-3B14-4F0D-B3D6-BB088B38D271}"/>
              </a:ext>
            </a:extLst>
          </p:cNvPr>
          <p:cNvGrpSpPr>
            <a:grpSpLocks noChangeAspect="1"/>
          </p:cNvGrpSpPr>
          <p:nvPr/>
        </p:nvGrpSpPr>
        <p:grpSpPr>
          <a:xfrm>
            <a:off x="4621872" y="2079754"/>
            <a:ext cx="879646" cy="974129"/>
            <a:chOff x="0" y="0"/>
            <a:chExt cx="6502400" cy="6477000"/>
          </a:xfrm>
        </p:grpSpPr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A094D859-4964-4F72-9174-7DD6F2CAEA63}"/>
                </a:ext>
              </a:extLst>
            </p:cNvPr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13208" r="-13208"/>
              </a:stretch>
            </a:blipFill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1FADDE24-F606-4230-8308-AB2101F20C77}"/>
                </a:ext>
              </a:extLst>
            </p:cNvPr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867BE"/>
            </a:solidFill>
          </p:spPr>
        </p:sp>
      </p:grpSp>
      <p:grpSp>
        <p:nvGrpSpPr>
          <p:cNvPr id="23" name="Group 11">
            <a:extLst>
              <a:ext uri="{FF2B5EF4-FFF2-40B4-BE49-F238E27FC236}">
                <a16:creationId xmlns:a16="http://schemas.microsoft.com/office/drawing/2014/main" id="{9A85185D-420D-4DEF-857C-99D72B5DE1BD}"/>
              </a:ext>
            </a:extLst>
          </p:cNvPr>
          <p:cNvGrpSpPr>
            <a:grpSpLocks noChangeAspect="1"/>
          </p:cNvGrpSpPr>
          <p:nvPr/>
        </p:nvGrpSpPr>
        <p:grpSpPr>
          <a:xfrm>
            <a:off x="7599400" y="4563524"/>
            <a:ext cx="879646" cy="876210"/>
            <a:chOff x="0" y="0"/>
            <a:chExt cx="6502400" cy="6477000"/>
          </a:xfrm>
        </p:grpSpPr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F91CD920-8E60-4CC2-9116-F50C47D00106}"/>
                </a:ext>
              </a:extLst>
            </p:cNvPr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13208" r="-13208"/>
              </a:stretch>
            </a:blipFill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54F322B6-F2E9-490C-BEB2-176A763D2D20}"/>
                </a:ext>
              </a:extLst>
            </p:cNvPr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867BE"/>
            </a:solidFill>
          </p:spPr>
        </p:sp>
      </p:grpSp>
      <p:grpSp>
        <p:nvGrpSpPr>
          <p:cNvPr id="26" name="Group 11">
            <a:extLst>
              <a:ext uri="{FF2B5EF4-FFF2-40B4-BE49-F238E27FC236}">
                <a16:creationId xmlns:a16="http://schemas.microsoft.com/office/drawing/2014/main" id="{5703DF52-930A-4460-9527-DBC5ACB2A7F5}"/>
              </a:ext>
            </a:extLst>
          </p:cNvPr>
          <p:cNvGrpSpPr>
            <a:grpSpLocks noChangeAspect="1"/>
          </p:cNvGrpSpPr>
          <p:nvPr/>
        </p:nvGrpSpPr>
        <p:grpSpPr>
          <a:xfrm>
            <a:off x="7821030" y="1993536"/>
            <a:ext cx="879646" cy="876210"/>
            <a:chOff x="0" y="0"/>
            <a:chExt cx="6502400" cy="6477000"/>
          </a:xfrm>
        </p:grpSpPr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CAAB4C1B-271C-43E7-A9B9-5ED577C58B24}"/>
                </a:ext>
              </a:extLst>
            </p:cNvPr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13208" r="-13208"/>
              </a:stretch>
            </a:blipFill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A03B45B9-A3E8-4CD3-96B0-A8FDFC9BE346}"/>
                </a:ext>
              </a:extLst>
            </p:cNvPr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867BE"/>
            </a:solidFill>
          </p:spPr>
        </p:sp>
      </p:grpSp>
      <p:grpSp>
        <p:nvGrpSpPr>
          <p:cNvPr id="29" name="Group 11">
            <a:extLst>
              <a:ext uri="{FF2B5EF4-FFF2-40B4-BE49-F238E27FC236}">
                <a16:creationId xmlns:a16="http://schemas.microsoft.com/office/drawing/2014/main" id="{3A05D51B-44CD-4304-82B5-5341DCA39E3C}"/>
              </a:ext>
            </a:extLst>
          </p:cNvPr>
          <p:cNvGrpSpPr>
            <a:grpSpLocks noChangeAspect="1"/>
          </p:cNvGrpSpPr>
          <p:nvPr/>
        </p:nvGrpSpPr>
        <p:grpSpPr>
          <a:xfrm>
            <a:off x="861382" y="6083202"/>
            <a:ext cx="879646" cy="876210"/>
            <a:chOff x="0" y="0"/>
            <a:chExt cx="6502400" cy="6477000"/>
          </a:xfrm>
        </p:grpSpPr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8F5BDBE5-D213-4224-83C7-98999CB83F78}"/>
                </a:ext>
              </a:extLst>
            </p:cNvPr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13208" r="-13208"/>
              </a:stretch>
            </a:blipFill>
          </p:spPr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806808C0-E967-4EF2-9529-59B0438E7B18}"/>
                </a:ext>
              </a:extLst>
            </p:cNvPr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867BE"/>
            </a:solidFill>
          </p:spPr>
        </p:sp>
      </p:grpSp>
      <p:sp>
        <p:nvSpPr>
          <p:cNvPr id="32" name="Text 4">
            <a:extLst>
              <a:ext uri="{FF2B5EF4-FFF2-40B4-BE49-F238E27FC236}">
                <a16:creationId xmlns:a16="http://schemas.microsoft.com/office/drawing/2014/main" id="{FB1FFE99-5E72-47BE-AE61-897C32A745D1}"/>
              </a:ext>
            </a:extLst>
          </p:cNvPr>
          <p:cNvSpPr/>
          <p:nvPr/>
        </p:nvSpPr>
        <p:spPr>
          <a:xfrm>
            <a:off x="2442202" y="5503477"/>
            <a:ext cx="1859568" cy="859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</a:rPr>
              <a:t>Rita Uzoka</a:t>
            </a:r>
          </a:p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</a:rPr>
              <a:t>(</a:t>
            </a:r>
            <a:r>
              <a:rPr lang="en-US" sz="2400" b="1" dirty="0" err="1">
                <a:solidFill>
                  <a:srgbClr val="E0E4E6"/>
                </a:solidFill>
                <a:latin typeface="Barlow Bold" pitchFamily="34" charset="0"/>
              </a:rPr>
              <a:t>Cordinator</a:t>
            </a: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</a:rPr>
              <a:t>)</a:t>
            </a:r>
            <a:endParaRPr lang="en-US" sz="2400" dirty="0"/>
          </a:p>
        </p:txBody>
      </p:sp>
      <p:sp>
        <p:nvSpPr>
          <p:cNvPr id="33" name="Text 4">
            <a:extLst>
              <a:ext uri="{FF2B5EF4-FFF2-40B4-BE49-F238E27FC236}">
                <a16:creationId xmlns:a16="http://schemas.microsoft.com/office/drawing/2014/main" id="{2C3C3EDC-27CF-4608-8196-772EFB323A73}"/>
              </a:ext>
            </a:extLst>
          </p:cNvPr>
          <p:cNvSpPr/>
          <p:nvPr/>
        </p:nvSpPr>
        <p:spPr>
          <a:xfrm>
            <a:off x="61904" y="3133397"/>
            <a:ext cx="3556358" cy="981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</a:rPr>
              <a:t>Rofiyat Atoyebi-Tanimola</a:t>
            </a:r>
          </a:p>
          <a:p>
            <a:pPr marL="0" indent="0" algn="l">
              <a:lnSpc>
                <a:spcPts val="3400"/>
              </a:lnSpc>
              <a:buNone/>
            </a:pPr>
            <a:r>
              <a:rPr lang="en-US" sz="2400" b="1" i="0" dirty="0">
                <a:solidFill>
                  <a:srgbClr val="E0E4E6"/>
                </a:solidFill>
                <a:effectLst/>
                <a:latin typeface="Barlow Bold" pitchFamily="34" charset="0"/>
              </a:rPr>
              <a:t>(Shaper)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endParaRPr lang="en-US" sz="2400" dirty="0"/>
          </a:p>
        </p:txBody>
      </p:sp>
      <p:sp>
        <p:nvSpPr>
          <p:cNvPr id="34" name="Text 4">
            <a:extLst>
              <a:ext uri="{FF2B5EF4-FFF2-40B4-BE49-F238E27FC236}">
                <a16:creationId xmlns:a16="http://schemas.microsoft.com/office/drawing/2014/main" id="{7F2544C6-F796-407B-8333-3F9EF1007878}"/>
              </a:ext>
            </a:extLst>
          </p:cNvPr>
          <p:cNvSpPr/>
          <p:nvPr/>
        </p:nvSpPr>
        <p:spPr>
          <a:xfrm>
            <a:off x="4459612" y="4683655"/>
            <a:ext cx="2715575" cy="645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endParaRPr lang="en-US" sz="2400" dirty="0"/>
          </a:p>
        </p:txBody>
      </p:sp>
      <p:sp>
        <p:nvSpPr>
          <p:cNvPr id="35" name="Text 4">
            <a:extLst>
              <a:ext uri="{FF2B5EF4-FFF2-40B4-BE49-F238E27FC236}">
                <a16:creationId xmlns:a16="http://schemas.microsoft.com/office/drawing/2014/main" id="{E414194B-5FD7-4707-B3E7-D0BDCE74691D}"/>
              </a:ext>
            </a:extLst>
          </p:cNvPr>
          <p:cNvSpPr/>
          <p:nvPr/>
        </p:nvSpPr>
        <p:spPr>
          <a:xfrm>
            <a:off x="6637867" y="2831008"/>
            <a:ext cx="2407272" cy="844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</a:rPr>
              <a:t>Mubarak Adeniran</a:t>
            </a:r>
          </a:p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</a:rPr>
              <a:t>(Team Worker)</a:t>
            </a:r>
            <a:endParaRPr lang="en-US" sz="2400" dirty="0"/>
          </a:p>
        </p:txBody>
      </p:sp>
      <p:sp>
        <p:nvSpPr>
          <p:cNvPr id="36" name="Text 4">
            <a:extLst>
              <a:ext uri="{FF2B5EF4-FFF2-40B4-BE49-F238E27FC236}">
                <a16:creationId xmlns:a16="http://schemas.microsoft.com/office/drawing/2014/main" id="{E9B982CC-C1EC-485A-90B4-F057DC6C7217}"/>
              </a:ext>
            </a:extLst>
          </p:cNvPr>
          <p:cNvSpPr/>
          <p:nvPr/>
        </p:nvSpPr>
        <p:spPr>
          <a:xfrm>
            <a:off x="435743" y="7044071"/>
            <a:ext cx="2295763" cy="709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</a:rPr>
              <a:t>Francis Abude</a:t>
            </a:r>
          </a:p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</a:rPr>
              <a:t>(Team worker)</a:t>
            </a:r>
            <a:endParaRPr lang="en-US" sz="2400" dirty="0"/>
          </a:p>
        </p:txBody>
      </p:sp>
      <p:sp>
        <p:nvSpPr>
          <p:cNvPr id="38" name="Text 4">
            <a:extLst>
              <a:ext uri="{FF2B5EF4-FFF2-40B4-BE49-F238E27FC236}">
                <a16:creationId xmlns:a16="http://schemas.microsoft.com/office/drawing/2014/main" id="{FA81299A-C850-488D-89AC-446AB66E39AF}"/>
              </a:ext>
            </a:extLst>
          </p:cNvPr>
          <p:cNvSpPr/>
          <p:nvPr/>
        </p:nvSpPr>
        <p:spPr>
          <a:xfrm>
            <a:off x="4709033" y="7070937"/>
            <a:ext cx="2295763" cy="709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</a:rPr>
              <a:t>Oladimeji Oduye</a:t>
            </a:r>
          </a:p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</a:rPr>
              <a:t>(Implementer)</a:t>
            </a:r>
            <a:endParaRPr lang="en-US" sz="2400" dirty="0"/>
          </a:p>
        </p:txBody>
      </p:sp>
      <p:sp>
        <p:nvSpPr>
          <p:cNvPr id="39" name="Text 4">
            <a:extLst>
              <a:ext uri="{FF2B5EF4-FFF2-40B4-BE49-F238E27FC236}">
                <a16:creationId xmlns:a16="http://schemas.microsoft.com/office/drawing/2014/main" id="{07B9A294-BCFF-401E-AFD9-711A67F45DBA}"/>
              </a:ext>
            </a:extLst>
          </p:cNvPr>
          <p:cNvSpPr/>
          <p:nvPr/>
        </p:nvSpPr>
        <p:spPr>
          <a:xfrm>
            <a:off x="7134806" y="5496711"/>
            <a:ext cx="1839772" cy="1387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</a:rPr>
              <a:t>Ordi Obinna</a:t>
            </a:r>
          </a:p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</a:rPr>
              <a:t>(Team worker)</a:t>
            </a:r>
            <a:endParaRPr lang="en-US" sz="2400" dirty="0"/>
          </a:p>
        </p:txBody>
      </p:sp>
      <p:sp>
        <p:nvSpPr>
          <p:cNvPr id="40" name="Text 4">
            <a:extLst>
              <a:ext uri="{FF2B5EF4-FFF2-40B4-BE49-F238E27FC236}">
                <a16:creationId xmlns:a16="http://schemas.microsoft.com/office/drawing/2014/main" id="{FD09B332-28D0-47B8-B7E4-D7D9BDE2268D}"/>
              </a:ext>
            </a:extLst>
          </p:cNvPr>
          <p:cNvSpPr/>
          <p:nvPr/>
        </p:nvSpPr>
        <p:spPr>
          <a:xfrm>
            <a:off x="3978966" y="3069083"/>
            <a:ext cx="2288629" cy="709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</a:rPr>
              <a:t>Ifeanyi Nwosu</a:t>
            </a:r>
          </a:p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</a:rPr>
              <a:t>(Main Implementer)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5320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6017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0546" y="795814"/>
            <a:ext cx="5113258" cy="622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</a:rPr>
              <a:t>Recommendations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591300" y="1754148"/>
            <a:ext cx="30480" cy="5679638"/>
          </a:xfrm>
          <a:prstGeom prst="roundRect">
            <a:avLst>
              <a:gd name="adj" fmla="val 1102689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Shape 2"/>
          <p:cNvSpPr/>
          <p:nvPr/>
        </p:nvSpPr>
        <p:spPr>
          <a:xfrm>
            <a:off x="6828115" y="2243018"/>
            <a:ext cx="784146" cy="30480"/>
          </a:xfrm>
          <a:prstGeom prst="roundRect">
            <a:avLst>
              <a:gd name="adj" fmla="val 1102689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Shape 3"/>
          <p:cNvSpPr/>
          <p:nvPr/>
        </p:nvSpPr>
        <p:spPr>
          <a:xfrm>
            <a:off x="6354485" y="2006203"/>
            <a:ext cx="504111" cy="504111"/>
          </a:xfrm>
          <a:prstGeom prst="roundRect">
            <a:avLst>
              <a:gd name="adj" fmla="val 66672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7" name="Text 4"/>
          <p:cNvSpPr/>
          <p:nvPr/>
        </p:nvSpPr>
        <p:spPr>
          <a:xfrm>
            <a:off x="6541889" y="2108835"/>
            <a:ext cx="129183" cy="298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7838837" y="1978104"/>
            <a:ext cx="2644021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</a:rPr>
              <a:t>Partitioning in the data warehouse</a:t>
            </a:r>
            <a:endParaRPr lang="en-US" sz="1950" dirty="0"/>
          </a:p>
        </p:txBody>
      </p:sp>
      <p:sp>
        <p:nvSpPr>
          <p:cNvPr id="10" name="Shape 7"/>
          <p:cNvSpPr/>
          <p:nvPr/>
        </p:nvSpPr>
        <p:spPr>
          <a:xfrm>
            <a:off x="6828115" y="3718917"/>
            <a:ext cx="784146" cy="30480"/>
          </a:xfrm>
          <a:prstGeom prst="roundRect">
            <a:avLst>
              <a:gd name="adj" fmla="val 1102689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Shape 8"/>
          <p:cNvSpPr/>
          <p:nvPr/>
        </p:nvSpPr>
        <p:spPr>
          <a:xfrm>
            <a:off x="6354485" y="3482102"/>
            <a:ext cx="504111" cy="504111"/>
          </a:xfrm>
          <a:prstGeom prst="roundRect">
            <a:avLst>
              <a:gd name="adj" fmla="val 66672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2" name="Text 9"/>
          <p:cNvSpPr/>
          <p:nvPr/>
        </p:nvSpPr>
        <p:spPr>
          <a:xfrm>
            <a:off x="6523434" y="3584734"/>
            <a:ext cx="166092" cy="298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7838837" y="3454003"/>
            <a:ext cx="2547461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</a:rPr>
              <a:t>Spark Optimization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7838837" y="3899535"/>
            <a:ext cx="6007418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Liquid Clustering, Bucketing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28115" y="5194816"/>
            <a:ext cx="784146" cy="30480"/>
          </a:xfrm>
          <a:prstGeom prst="roundRect">
            <a:avLst>
              <a:gd name="adj" fmla="val 1102689"/>
            </a:avLst>
          </a:prstGeom>
          <a:solidFill>
            <a:srgbClr val="37A7E7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6" name="Shape 13"/>
          <p:cNvSpPr/>
          <p:nvPr/>
        </p:nvSpPr>
        <p:spPr>
          <a:xfrm>
            <a:off x="6354485" y="4958001"/>
            <a:ext cx="504111" cy="504111"/>
          </a:xfrm>
          <a:prstGeom prst="roundRect">
            <a:avLst>
              <a:gd name="adj" fmla="val 66672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7" name="Text 14"/>
          <p:cNvSpPr/>
          <p:nvPr/>
        </p:nvSpPr>
        <p:spPr>
          <a:xfrm>
            <a:off x="6519029" y="5060633"/>
            <a:ext cx="174903" cy="298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838837" y="4929902"/>
            <a:ext cx="2817019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</a:rPr>
              <a:t>Data Life cycle process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838837" y="5375434"/>
            <a:ext cx="6007418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7838837" y="6405801"/>
            <a:ext cx="2489597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7838837" y="6851333"/>
            <a:ext cx="6007418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533D314-B605-D1D3-4B6E-38EC6905C8BF}"/>
              </a:ext>
            </a:extLst>
          </p:cNvPr>
          <p:cNvSpPr/>
          <p:nvPr/>
        </p:nvSpPr>
        <p:spPr>
          <a:xfrm>
            <a:off x="12926291" y="7803573"/>
            <a:ext cx="1569027" cy="280554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Alpha</a:t>
            </a:r>
          </a:p>
        </p:txBody>
      </p:sp>
    </p:spTree>
    <p:extLst>
      <p:ext uri="{BB962C8B-B14F-4D97-AF65-F5344CB8AC3E}">
        <p14:creationId xmlns:p14="http://schemas.microsoft.com/office/powerpoint/2010/main" val="3828430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0546" y="795814"/>
            <a:ext cx="5113258" cy="622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Future Enhancements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591300" y="1754148"/>
            <a:ext cx="30480" cy="5679638"/>
          </a:xfrm>
          <a:prstGeom prst="roundRect">
            <a:avLst>
              <a:gd name="adj" fmla="val 1102689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Shape 2"/>
          <p:cNvSpPr/>
          <p:nvPr/>
        </p:nvSpPr>
        <p:spPr>
          <a:xfrm>
            <a:off x="6828115" y="2243018"/>
            <a:ext cx="784146" cy="30480"/>
          </a:xfrm>
          <a:prstGeom prst="roundRect">
            <a:avLst>
              <a:gd name="adj" fmla="val 1102689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Shape 3"/>
          <p:cNvSpPr/>
          <p:nvPr/>
        </p:nvSpPr>
        <p:spPr>
          <a:xfrm>
            <a:off x="6354485" y="2006203"/>
            <a:ext cx="504111" cy="504111"/>
          </a:xfrm>
          <a:prstGeom prst="roundRect">
            <a:avLst>
              <a:gd name="adj" fmla="val 66672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7" name="Text 4"/>
          <p:cNvSpPr/>
          <p:nvPr/>
        </p:nvSpPr>
        <p:spPr>
          <a:xfrm>
            <a:off x="6541889" y="2108835"/>
            <a:ext cx="129183" cy="298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7838837" y="1978104"/>
            <a:ext cx="2644021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Dashboard Integration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838837" y="2423636"/>
            <a:ext cx="6007418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Connect PostgreSQL to BI tools like Tableau or Power BI.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28115" y="3718917"/>
            <a:ext cx="784146" cy="30480"/>
          </a:xfrm>
          <a:prstGeom prst="roundRect">
            <a:avLst>
              <a:gd name="adj" fmla="val 1102689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Shape 8"/>
          <p:cNvSpPr/>
          <p:nvPr/>
        </p:nvSpPr>
        <p:spPr>
          <a:xfrm>
            <a:off x="6354485" y="3482102"/>
            <a:ext cx="504111" cy="504111"/>
          </a:xfrm>
          <a:prstGeom prst="roundRect">
            <a:avLst>
              <a:gd name="adj" fmla="val 66672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2" name="Text 9"/>
          <p:cNvSpPr/>
          <p:nvPr/>
        </p:nvSpPr>
        <p:spPr>
          <a:xfrm>
            <a:off x="6523434" y="3584734"/>
            <a:ext cx="166092" cy="298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7838837" y="3454003"/>
            <a:ext cx="2547461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Real-Time Processing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7838837" y="3899535"/>
            <a:ext cx="6007418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Incorporate  for cloud platforms like Databricks, </a:t>
            </a:r>
            <a:r>
              <a:rPr lang="en-US" sz="175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aws</a:t>
            </a: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kinesis for streaming data ingestion.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28115" y="5194816"/>
            <a:ext cx="784146" cy="30480"/>
          </a:xfrm>
          <a:prstGeom prst="roundRect">
            <a:avLst>
              <a:gd name="adj" fmla="val 1102689"/>
            </a:avLst>
          </a:prstGeom>
          <a:solidFill>
            <a:srgbClr val="37A7E7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6" name="Shape 13"/>
          <p:cNvSpPr/>
          <p:nvPr/>
        </p:nvSpPr>
        <p:spPr>
          <a:xfrm>
            <a:off x="6354485" y="4958001"/>
            <a:ext cx="504111" cy="504111"/>
          </a:xfrm>
          <a:prstGeom prst="roundRect">
            <a:avLst>
              <a:gd name="adj" fmla="val 66672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7" name="Text 14"/>
          <p:cNvSpPr/>
          <p:nvPr/>
        </p:nvSpPr>
        <p:spPr>
          <a:xfrm>
            <a:off x="6519029" y="5060633"/>
            <a:ext cx="174903" cy="298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838837" y="4929902"/>
            <a:ext cx="2817019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Additional Data Sources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838837" y="5375434"/>
            <a:ext cx="6007418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Expand to other APIs for broader analysis.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6828115" y="6670715"/>
            <a:ext cx="784146" cy="30480"/>
          </a:xfrm>
          <a:prstGeom prst="roundRect">
            <a:avLst>
              <a:gd name="adj" fmla="val 1102689"/>
            </a:avLst>
          </a:prstGeom>
          <a:solidFill>
            <a:srgbClr val="091231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1" name="Shape 18"/>
          <p:cNvSpPr/>
          <p:nvPr/>
        </p:nvSpPr>
        <p:spPr>
          <a:xfrm>
            <a:off x="6354485" y="6433899"/>
            <a:ext cx="504111" cy="504111"/>
          </a:xfrm>
          <a:prstGeom prst="roundRect">
            <a:avLst>
              <a:gd name="adj" fmla="val 66672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2" name="Text 19"/>
          <p:cNvSpPr/>
          <p:nvPr/>
        </p:nvSpPr>
        <p:spPr>
          <a:xfrm>
            <a:off x="6522125" y="6536531"/>
            <a:ext cx="168831" cy="298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350" dirty="0"/>
          </a:p>
        </p:txBody>
      </p:sp>
      <p:sp>
        <p:nvSpPr>
          <p:cNvPr id="23" name="Text 20"/>
          <p:cNvSpPr/>
          <p:nvPr/>
        </p:nvSpPr>
        <p:spPr>
          <a:xfrm>
            <a:off x="7838837" y="6405801"/>
            <a:ext cx="2489597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Machine Learning/Generative AI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7838837" y="6851333"/>
            <a:ext cx="6007418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Predict trends using historical data.</a:t>
            </a:r>
            <a:endParaRPr lang="en-US" sz="175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533D314-B605-D1D3-4B6E-38EC6905C8BF}"/>
              </a:ext>
            </a:extLst>
          </p:cNvPr>
          <p:cNvSpPr/>
          <p:nvPr/>
        </p:nvSpPr>
        <p:spPr>
          <a:xfrm>
            <a:off x="12926291" y="7803573"/>
            <a:ext cx="1569027" cy="280554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Alpha</a:t>
            </a:r>
          </a:p>
        </p:txBody>
      </p:sp>
    </p:spTree>
    <p:extLst>
      <p:ext uri="{BB962C8B-B14F-4D97-AF65-F5344CB8AC3E}">
        <p14:creationId xmlns:p14="http://schemas.microsoft.com/office/powerpoint/2010/main" val="3362576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98800" y="3086099"/>
            <a:ext cx="5181164" cy="727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</a:rPr>
              <a:t>THANK YOU</a:t>
            </a:r>
            <a:endParaRPr lang="en-US" sz="4300" dirty="0"/>
          </a:p>
        </p:txBody>
      </p:sp>
      <p:sp>
        <p:nvSpPr>
          <p:cNvPr id="5" name="Shape 2"/>
          <p:cNvSpPr/>
          <p:nvPr/>
        </p:nvSpPr>
        <p:spPr>
          <a:xfrm>
            <a:off x="864037" y="6060043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6D5B95"/>
          </a:solidFill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6" name="Text 3"/>
          <p:cNvSpPr/>
          <p:nvPr/>
        </p:nvSpPr>
        <p:spPr>
          <a:xfrm>
            <a:off x="1015960" y="6208752"/>
            <a:ext cx="91083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IN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382316" y="6041588"/>
            <a:ext cx="2295763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Alpha Team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897975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Overview: What is Gold_finance_ETL?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3917513"/>
            <a:ext cx="431959" cy="431959"/>
          </a:xfrm>
          <a:prstGeom prst="roundRect">
            <a:avLst>
              <a:gd name="adj" fmla="val 85733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1542812" y="3917513"/>
            <a:ext cx="2905839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Automated ETL Pipeline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542812" y="4751427"/>
            <a:ext cx="2905839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Extracts, transforms, and loads financial data from Alpha Vantage API daily.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468" y="3917513"/>
            <a:ext cx="431959" cy="431959"/>
          </a:xfrm>
          <a:prstGeom prst="roundRect">
            <a:avLst>
              <a:gd name="adj" fmla="val 85733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5374243" y="3917513"/>
            <a:ext cx="2905839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Advanced Technologies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5374243" y="4751427"/>
            <a:ext cx="2905839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Utilizes PySpark, PostgreSQL, and Apache Airflow for efficient data processing.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46377"/>
            <a:ext cx="795254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Business Problem and Solution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74927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Challenges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338995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High volume of rapidly changing financial data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82036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Unstructured formats requiring significant cleaning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30173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Time-intensive manual workflows prone to errors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23929" y="3749278"/>
            <a:ext cx="337744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Gold_finance_ETL Solution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623929" y="4338995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Fully automated workflows for daily data integration and analysis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23929" y="521541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Aggregated metrics for informed decision-making</a:t>
            </a:r>
            <a:endParaRPr lang="en-US" sz="19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7A44CF0-0D39-810C-71A1-14D69ADEB9FC}"/>
              </a:ext>
            </a:extLst>
          </p:cNvPr>
          <p:cNvSpPr/>
          <p:nvPr/>
        </p:nvSpPr>
        <p:spPr>
          <a:xfrm>
            <a:off x="12926291" y="7803573"/>
            <a:ext cx="1569027" cy="280554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Alpha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1523" y="727948"/>
            <a:ext cx="7052548" cy="596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Source: Alpha Vantage API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23" y="1646515"/>
            <a:ext cx="536853" cy="5368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1523" y="2398038"/>
            <a:ext cx="2386132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Comprehensive Data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751523" y="2825115"/>
            <a:ext cx="7640955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Provides daily prices and trading volumes for multiple financial symbols.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523" y="3812977"/>
            <a:ext cx="536853" cy="5368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1523" y="4564499"/>
            <a:ext cx="2386132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Daily Updates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751523" y="4991576"/>
            <a:ext cx="7640955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Ensures accurate and timely data for trend analysis.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523" y="5979438"/>
            <a:ext cx="536853" cy="53685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1523" y="6730960"/>
            <a:ext cx="2386132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Industry Standard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751523" y="7158038"/>
            <a:ext cx="7640955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Widely used and trusted in the financial industry.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616" y="577215"/>
            <a:ext cx="4664631" cy="583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Technologies Used</a:t>
            </a:r>
            <a:endParaRPr lang="en-US" sz="3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398" y="1580078"/>
            <a:ext cx="1302901" cy="11728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68115" y="2100977"/>
            <a:ext cx="113467" cy="419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4886206" y="1789986"/>
            <a:ext cx="2332315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Apache Airflow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4886206" y="2207300"/>
            <a:ext cx="2657832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Orchestration and scheduling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728686" y="2769632"/>
            <a:ext cx="9114711" cy="11430"/>
          </a:xfrm>
          <a:prstGeom prst="roundRect">
            <a:avLst>
              <a:gd name="adj" fmla="val 2754712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888" y="2805351"/>
            <a:ext cx="2605802" cy="117288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51803" y="3181826"/>
            <a:ext cx="145852" cy="419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5537597" y="3015258"/>
            <a:ext cx="2332315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PySpark</a:t>
            </a:r>
            <a:endParaRPr lang="en-US" sz="1800" dirty="0"/>
          </a:p>
        </p:txBody>
      </p:sp>
      <p:sp>
        <p:nvSpPr>
          <p:cNvPr id="11" name="Text 7"/>
          <p:cNvSpPr/>
          <p:nvPr/>
        </p:nvSpPr>
        <p:spPr>
          <a:xfrm>
            <a:off x="5537597" y="3432572"/>
            <a:ext cx="2570202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transformation at scale</a:t>
            </a:r>
            <a:endParaRPr lang="en-US" sz="1650" dirty="0"/>
          </a:p>
        </p:txBody>
      </p:sp>
      <p:sp>
        <p:nvSpPr>
          <p:cNvPr id="12" name="Shape 8"/>
          <p:cNvSpPr/>
          <p:nvPr/>
        </p:nvSpPr>
        <p:spPr>
          <a:xfrm>
            <a:off x="5380077" y="3994904"/>
            <a:ext cx="8463320" cy="11430"/>
          </a:xfrm>
          <a:prstGeom prst="roundRect">
            <a:avLst>
              <a:gd name="adj" fmla="val 2754712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0378" y="4030623"/>
            <a:ext cx="3908822" cy="117288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47993" y="4407098"/>
            <a:ext cx="153591" cy="419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050" dirty="0"/>
          </a:p>
        </p:txBody>
      </p:sp>
      <p:sp>
        <p:nvSpPr>
          <p:cNvPr id="15" name="Text 10"/>
          <p:cNvSpPr/>
          <p:nvPr/>
        </p:nvSpPr>
        <p:spPr>
          <a:xfrm>
            <a:off x="6189107" y="4240530"/>
            <a:ext cx="2332315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PostgreSQL</a:t>
            </a:r>
            <a:endParaRPr lang="en-US" sz="1800" dirty="0"/>
          </a:p>
        </p:txBody>
      </p:sp>
      <p:sp>
        <p:nvSpPr>
          <p:cNvPr id="16" name="Text 11"/>
          <p:cNvSpPr/>
          <p:nvPr/>
        </p:nvSpPr>
        <p:spPr>
          <a:xfrm>
            <a:off x="6189107" y="4657844"/>
            <a:ext cx="2667714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storage and aggregation</a:t>
            </a:r>
            <a:endParaRPr lang="en-US" sz="1650" dirty="0"/>
          </a:p>
        </p:txBody>
      </p:sp>
      <p:sp>
        <p:nvSpPr>
          <p:cNvPr id="17" name="Shape 12"/>
          <p:cNvSpPr/>
          <p:nvPr/>
        </p:nvSpPr>
        <p:spPr>
          <a:xfrm>
            <a:off x="6031587" y="5220176"/>
            <a:ext cx="7811810" cy="11430"/>
          </a:xfrm>
          <a:prstGeom prst="roundRect">
            <a:avLst>
              <a:gd name="adj" fmla="val 2754712"/>
            </a:avLst>
          </a:prstGeom>
          <a:solidFill>
            <a:srgbClr val="37A7E7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8987" y="5255895"/>
            <a:ext cx="5211723" cy="1172885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50732" y="5632371"/>
            <a:ext cx="148233" cy="419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050" dirty="0"/>
          </a:p>
        </p:txBody>
      </p:sp>
      <p:sp>
        <p:nvSpPr>
          <p:cNvPr id="20" name="Text 14"/>
          <p:cNvSpPr/>
          <p:nvPr/>
        </p:nvSpPr>
        <p:spPr>
          <a:xfrm>
            <a:off x="6840617" y="5465802"/>
            <a:ext cx="2332315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Python &amp; SQL</a:t>
            </a:r>
            <a:endParaRPr lang="en-US" sz="1800" dirty="0"/>
          </a:p>
        </p:txBody>
      </p:sp>
      <p:sp>
        <p:nvSpPr>
          <p:cNvPr id="21" name="Text 15"/>
          <p:cNvSpPr/>
          <p:nvPr/>
        </p:nvSpPr>
        <p:spPr>
          <a:xfrm>
            <a:off x="6840617" y="5883116"/>
            <a:ext cx="2496503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Core scripting and querying</a:t>
            </a:r>
            <a:endParaRPr lang="en-US" sz="1650" dirty="0"/>
          </a:p>
        </p:txBody>
      </p:sp>
      <p:sp>
        <p:nvSpPr>
          <p:cNvPr id="22" name="Shape 16"/>
          <p:cNvSpPr/>
          <p:nvPr/>
        </p:nvSpPr>
        <p:spPr>
          <a:xfrm>
            <a:off x="6683097" y="6445448"/>
            <a:ext cx="7160300" cy="11430"/>
          </a:xfrm>
          <a:prstGeom prst="roundRect">
            <a:avLst>
              <a:gd name="adj" fmla="val 2754712"/>
            </a:avLst>
          </a:prstGeom>
          <a:solidFill>
            <a:srgbClr val="091231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477" y="6481167"/>
            <a:ext cx="6514743" cy="1172885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3950851" y="6857643"/>
            <a:ext cx="147876" cy="419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5</a:t>
            </a:r>
            <a:endParaRPr lang="en-US" sz="2050" dirty="0"/>
          </a:p>
        </p:txBody>
      </p:sp>
      <p:sp>
        <p:nvSpPr>
          <p:cNvPr id="25" name="Text 18"/>
          <p:cNvSpPr/>
          <p:nvPr/>
        </p:nvSpPr>
        <p:spPr>
          <a:xfrm>
            <a:off x="7492127" y="6691074"/>
            <a:ext cx="2332315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WSL Docker (Optional)</a:t>
            </a:r>
            <a:endParaRPr lang="en-US" sz="1800" dirty="0"/>
          </a:p>
        </p:txBody>
      </p:sp>
      <p:sp>
        <p:nvSpPr>
          <p:cNvPr id="26" name="Text 19"/>
          <p:cNvSpPr/>
          <p:nvPr/>
        </p:nvSpPr>
        <p:spPr>
          <a:xfrm>
            <a:off x="7492127" y="7108388"/>
            <a:ext cx="2478048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Containerized deployments</a:t>
            </a:r>
            <a:endParaRPr lang="en-US" sz="165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61FAE30-8AC9-2F0F-7A8C-BEF80AA93E6D}"/>
              </a:ext>
            </a:extLst>
          </p:cNvPr>
          <p:cNvSpPr/>
          <p:nvPr/>
        </p:nvSpPr>
        <p:spPr>
          <a:xfrm>
            <a:off x="12926291" y="7803573"/>
            <a:ext cx="1569027" cy="280554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Alpha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616" y="577215"/>
            <a:ext cx="4664631" cy="583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</a:rPr>
              <a:t>Solution Architecture</a:t>
            </a:r>
            <a:endParaRPr lang="en-US" sz="3650" dirty="0"/>
          </a:p>
        </p:txBody>
      </p:sp>
      <p:sp>
        <p:nvSpPr>
          <p:cNvPr id="9" name="Text 5"/>
          <p:cNvSpPr/>
          <p:nvPr/>
        </p:nvSpPr>
        <p:spPr>
          <a:xfrm>
            <a:off x="3951803" y="3181826"/>
            <a:ext cx="145852" cy="419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5537597" y="3015258"/>
            <a:ext cx="2332315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800" dirty="0"/>
          </a:p>
        </p:txBody>
      </p:sp>
      <p:sp>
        <p:nvSpPr>
          <p:cNvPr id="11" name="Text 7"/>
          <p:cNvSpPr/>
          <p:nvPr/>
        </p:nvSpPr>
        <p:spPr>
          <a:xfrm>
            <a:off x="5537597" y="3432572"/>
            <a:ext cx="2570202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  <p:sp>
        <p:nvSpPr>
          <p:cNvPr id="14" name="Text 9"/>
          <p:cNvSpPr/>
          <p:nvPr/>
        </p:nvSpPr>
        <p:spPr>
          <a:xfrm>
            <a:off x="3947993" y="4407098"/>
            <a:ext cx="153591" cy="419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endParaRPr lang="en-US" sz="2050" dirty="0"/>
          </a:p>
        </p:txBody>
      </p:sp>
      <p:sp>
        <p:nvSpPr>
          <p:cNvPr id="15" name="Text 10"/>
          <p:cNvSpPr/>
          <p:nvPr/>
        </p:nvSpPr>
        <p:spPr>
          <a:xfrm>
            <a:off x="6189107" y="4240530"/>
            <a:ext cx="2332315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800" dirty="0"/>
          </a:p>
        </p:txBody>
      </p:sp>
      <p:sp>
        <p:nvSpPr>
          <p:cNvPr id="20" name="Text 14"/>
          <p:cNvSpPr/>
          <p:nvPr/>
        </p:nvSpPr>
        <p:spPr>
          <a:xfrm>
            <a:off x="6840617" y="5465802"/>
            <a:ext cx="2332315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800" dirty="0"/>
          </a:p>
        </p:txBody>
      </p:sp>
      <p:sp>
        <p:nvSpPr>
          <p:cNvPr id="21" name="Text 15"/>
          <p:cNvSpPr/>
          <p:nvPr/>
        </p:nvSpPr>
        <p:spPr>
          <a:xfrm>
            <a:off x="6840617" y="5883116"/>
            <a:ext cx="2496503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  <p:sp>
        <p:nvSpPr>
          <p:cNvPr id="22" name="Shape 16"/>
          <p:cNvSpPr/>
          <p:nvPr/>
        </p:nvSpPr>
        <p:spPr>
          <a:xfrm>
            <a:off x="6683097" y="6445448"/>
            <a:ext cx="7160300" cy="11430"/>
          </a:xfrm>
          <a:prstGeom prst="roundRect">
            <a:avLst>
              <a:gd name="adj" fmla="val 2754712"/>
            </a:avLst>
          </a:prstGeom>
          <a:solidFill>
            <a:srgbClr val="091231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4" name="Text 17"/>
          <p:cNvSpPr/>
          <p:nvPr/>
        </p:nvSpPr>
        <p:spPr>
          <a:xfrm>
            <a:off x="3950851" y="6857643"/>
            <a:ext cx="147876" cy="419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endParaRPr lang="en-US" sz="2050" dirty="0"/>
          </a:p>
        </p:txBody>
      </p:sp>
      <p:sp>
        <p:nvSpPr>
          <p:cNvPr id="25" name="Text 18"/>
          <p:cNvSpPr/>
          <p:nvPr/>
        </p:nvSpPr>
        <p:spPr>
          <a:xfrm>
            <a:off x="7492127" y="6691074"/>
            <a:ext cx="2332315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800" dirty="0"/>
          </a:p>
        </p:txBody>
      </p:sp>
      <p:sp>
        <p:nvSpPr>
          <p:cNvPr id="26" name="Text 19"/>
          <p:cNvSpPr/>
          <p:nvPr/>
        </p:nvSpPr>
        <p:spPr>
          <a:xfrm>
            <a:off x="7492127" y="7108388"/>
            <a:ext cx="2478048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61FAE30-8AC9-2F0F-7A8C-BEF80AA93E6D}"/>
              </a:ext>
            </a:extLst>
          </p:cNvPr>
          <p:cNvSpPr/>
          <p:nvPr/>
        </p:nvSpPr>
        <p:spPr>
          <a:xfrm>
            <a:off x="12926291" y="7803573"/>
            <a:ext cx="1569027" cy="280554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Alpha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39F3733-6F5D-4D96-AACF-CCF4626752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18" y="1330635"/>
            <a:ext cx="11666997" cy="580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29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9372" y="541853"/>
            <a:ext cx="4377333" cy="547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Pipeline Workflow</a:t>
            </a:r>
            <a:endParaRPr lang="en-US" sz="3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72" y="1384459"/>
            <a:ext cx="984885" cy="157579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69651" y="1581388"/>
            <a:ext cx="2188607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Extraction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969651" y="1972985"/>
            <a:ext cx="6484977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Fetch data from Alpha Vantage API using extract.py module.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372" y="2960251"/>
            <a:ext cx="984885" cy="157579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69651" y="3157180"/>
            <a:ext cx="2188607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Transformation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969651" y="3548777"/>
            <a:ext cx="6484977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Process raw JSON data into structured DataFrames using PySpark.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372" y="4536043"/>
            <a:ext cx="984885" cy="157579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69651" y="4732973"/>
            <a:ext cx="2188607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Loading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969651" y="5124569"/>
            <a:ext cx="6484977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Insert data into PostgreSQL using incremental loading.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372" y="6111835"/>
            <a:ext cx="984885" cy="157579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69651" y="6308765"/>
            <a:ext cx="2188607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Aggregation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1969651" y="6700361"/>
            <a:ext cx="6484977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Generate insights using SQL procedures.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89372" y="541853"/>
            <a:ext cx="4377333" cy="547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Pipeline Workflow</a:t>
            </a:r>
            <a:endParaRPr lang="en-US" sz="3400" dirty="0"/>
          </a:p>
        </p:txBody>
      </p:sp>
      <p:sp>
        <p:nvSpPr>
          <p:cNvPr id="5" name="Text 1"/>
          <p:cNvSpPr/>
          <p:nvPr/>
        </p:nvSpPr>
        <p:spPr>
          <a:xfrm>
            <a:off x="1969651" y="1581388"/>
            <a:ext cx="2188607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700" dirty="0"/>
          </a:p>
        </p:txBody>
      </p:sp>
      <p:sp>
        <p:nvSpPr>
          <p:cNvPr id="11" name="Text 5"/>
          <p:cNvSpPr/>
          <p:nvPr/>
        </p:nvSpPr>
        <p:spPr>
          <a:xfrm>
            <a:off x="1969651" y="4732973"/>
            <a:ext cx="2188607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969651" y="5124569"/>
            <a:ext cx="6484977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50" dirty="0"/>
          </a:p>
        </p:txBody>
      </p:sp>
      <p:sp>
        <p:nvSpPr>
          <p:cNvPr id="14" name="Text 7"/>
          <p:cNvSpPr/>
          <p:nvPr/>
        </p:nvSpPr>
        <p:spPr>
          <a:xfrm>
            <a:off x="1969651" y="6308765"/>
            <a:ext cx="2188607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1969651" y="6700361"/>
            <a:ext cx="6484977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5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13D7EB-0183-4617-A91A-25E8EA824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27" y="1647347"/>
            <a:ext cx="12662703" cy="569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34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15470</TotalTime>
  <Words>639</Words>
  <Application>Microsoft Office PowerPoint</Application>
  <PresentationFormat>Custom</PresentationFormat>
  <Paragraphs>178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Calibri</vt:lpstr>
      <vt:lpstr>Barlow Bold</vt:lpstr>
      <vt:lpstr>Barlow Medium</vt:lpstr>
      <vt:lpstr>Barlow</vt:lpstr>
      <vt:lpstr>Aptos</vt:lpstr>
      <vt:lpstr>Arial</vt:lpstr>
      <vt:lpstr>Spline Sans Bold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Rita Uzoka</cp:lastModifiedBy>
  <cp:revision>17</cp:revision>
  <dcterms:created xsi:type="dcterms:W3CDTF">2024-11-18T13:23:51Z</dcterms:created>
  <dcterms:modified xsi:type="dcterms:W3CDTF">2025-01-09T20:22:15Z</dcterms:modified>
</cp:coreProperties>
</file>